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</p:sldMasterIdLst>
  <p:notesMasterIdLst>
    <p:notesMasterId r:id="rId28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DF1B-247B-4D66-887E-7F01ECC3A710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6F5F-D7AE-4D03-8C95-70C643DEF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90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9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8915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36368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9804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7161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122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9244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75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162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9563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301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1350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1599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2116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08924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700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6235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9141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960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34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7218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7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5555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3673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3914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6311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0783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4917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2852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8210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16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1627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09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1799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6046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630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5883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8060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96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9583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7787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9898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34914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13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7570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770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6163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7453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73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32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55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94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77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75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48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72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16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85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77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830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74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92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1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87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094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61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017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999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483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88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460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566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197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89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31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63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415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52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64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55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394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152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289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125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679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790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920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74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2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654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315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179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480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345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9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3576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69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65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69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617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632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987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154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10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03521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38059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395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5619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462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922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8707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0866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575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966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1186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660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043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7254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695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575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2618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171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0228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1774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3650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6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573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557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2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8400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30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274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590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644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6657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8826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3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82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55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33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93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14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51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52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60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651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398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858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115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Валентность.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Урок химии в 8 классе</a:t>
            </a:r>
          </a:p>
          <a:p>
            <a:r>
              <a:rPr lang="ru-RU" b="1" i="1" dirty="0" smtClean="0"/>
              <a:t>МБОУ «</a:t>
            </a:r>
            <a:r>
              <a:rPr lang="ru-RU" b="1" i="1" dirty="0" err="1" smtClean="0"/>
              <a:t>Верхнемакеевская</a:t>
            </a:r>
            <a:r>
              <a:rPr lang="ru-RU" b="1" i="1" dirty="0" smtClean="0"/>
              <a:t> СОШ»</a:t>
            </a:r>
          </a:p>
          <a:p>
            <a:r>
              <a:rPr lang="ru-RU" b="1" i="1" dirty="0" smtClean="0"/>
              <a:t>Учитель химии Соломатина  Т.В.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609329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               </a:t>
            </a:r>
            <a:r>
              <a:rPr lang="ru-RU" smtClean="0"/>
              <a:t>2018г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0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8864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С</a:t>
            </a:r>
            <a:r>
              <a:rPr lang="en-US" sz="3200" dirty="0">
                <a:solidFill>
                  <a:prstClr val="black"/>
                </a:solidFill>
              </a:rPr>
              <a:t>H</a:t>
            </a:r>
            <a:r>
              <a:rPr lang="ru-RU" sz="3200" baseline="-25000" dirty="0">
                <a:solidFill>
                  <a:prstClr val="black"/>
                </a:solidFill>
              </a:rPr>
              <a:t>4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Cl</a:t>
            </a:r>
            <a:r>
              <a:rPr lang="ru-RU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ru-RU" sz="3200" baseline="-25000" dirty="0">
                <a:solidFill>
                  <a:prstClr val="black"/>
                </a:solidFill>
              </a:rPr>
              <a:t>7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BaO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SiH</a:t>
            </a:r>
            <a:r>
              <a:rPr lang="ru-RU" sz="3200" baseline="-25000" dirty="0">
                <a:solidFill>
                  <a:prstClr val="black"/>
                </a:solidFill>
              </a:rPr>
              <a:t>4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>
                <a:solidFill>
                  <a:prstClr val="black"/>
                </a:solidFill>
              </a:rPr>
              <a:t>P</a:t>
            </a:r>
            <a:r>
              <a:rPr lang="ru-RU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ru-RU" sz="3200" baseline="-25000" dirty="0">
                <a:solidFill>
                  <a:prstClr val="black"/>
                </a:solidFill>
              </a:rPr>
              <a:t>3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>
                <a:solidFill>
                  <a:prstClr val="black"/>
                </a:solidFill>
              </a:rPr>
              <a:t>Na</a:t>
            </a:r>
            <a:r>
              <a:rPr lang="ru-RU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>
                <a:solidFill>
                  <a:prstClr val="black"/>
                </a:solidFill>
              </a:rPr>
              <a:t>Al</a:t>
            </a:r>
            <a:r>
              <a:rPr lang="ru-RU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ru-RU" sz="3200" baseline="-25000" dirty="0">
                <a:solidFill>
                  <a:prstClr val="black"/>
                </a:solidFill>
              </a:rPr>
              <a:t>3</a:t>
            </a:r>
            <a:r>
              <a:rPr lang="ru-RU" sz="3200" dirty="0">
                <a:solidFill>
                  <a:prstClr val="black"/>
                </a:solidFill>
              </a:rPr>
              <a:t>, </a:t>
            </a:r>
            <a:r>
              <a:rPr lang="en-US" sz="3200" dirty="0">
                <a:solidFill>
                  <a:prstClr val="black"/>
                </a:solidFill>
              </a:rPr>
              <a:t>Al</a:t>
            </a:r>
            <a:r>
              <a:rPr lang="ru-RU" sz="3200" baseline="-25000" dirty="0">
                <a:solidFill>
                  <a:prstClr val="black"/>
                </a:solidFill>
              </a:rPr>
              <a:t>4</a:t>
            </a:r>
            <a:r>
              <a:rPr lang="en-US" sz="3200" dirty="0">
                <a:solidFill>
                  <a:prstClr val="black"/>
                </a:solidFill>
              </a:rPr>
              <a:t>C</a:t>
            </a:r>
            <a:r>
              <a:rPr lang="ru-RU" sz="3200" baseline="-25000" dirty="0">
                <a:solidFill>
                  <a:prstClr val="black"/>
                </a:solidFill>
              </a:rPr>
              <a:t>3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284984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формул–  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6,5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меньше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1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88640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</a:rPr>
              <a:t>Алгоритм определения формул по валентности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613012"/>
              </p:ext>
            </p:extLst>
          </p:nvPr>
        </p:nvGraphicFramePr>
        <p:xfrm>
          <a:off x="107504" y="836711"/>
          <a:ext cx="8928992" cy="5702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7344816"/>
                <a:gridCol w="1152129"/>
              </a:tblGrid>
              <a:tr h="64807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 действий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действий</a:t>
                      </a:r>
                      <a:endParaRPr lang="ru-RU" dirty="0"/>
                    </a:p>
                  </a:txBody>
                  <a:tcPr/>
                </a:tc>
              </a:tr>
              <a:tr h="6959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Запишите в данной формуле знак фосфора на первое место, а кислорода- на второе.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 O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6959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Над знаком элемента поставьте его валентность римскими цифрами.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0119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Найдите наименьшее кратное единиц валентности. Наименьшее общее кратное число, которое делится без остатка валентность обоих элементов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Запишите его арабской цифрой сверху между элементами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V 10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 O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846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Поделите наименьшее кратное на валентность фосфора. Вы найдете индекс, который пишется справа, внизу элемента арабскими цифрами.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6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V 10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 O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846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Найдите индекс элемента кислорода, поделив наименьшее общее кратное на валентность кислорода. Запишите его.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n-US" sz="16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V 10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 O</a:t>
                      </a:r>
                      <a:r>
                        <a:rPr kumimoji="0" lang="en-US" sz="16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6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4846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Проверьте правильность составления формулы заданного соединения, перемножив индекс на валентность соответствующих элементов.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534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8864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Самопроверка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I   II    </a:t>
            </a:r>
            <a:r>
              <a:rPr lang="en-US" sz="3200" dirty="0" err="1" smtClean="0">
                <a:solidFill>
                  <a:prstClr val="black"/>
                </a:solidFill>
              </a:rPr>
              <a:t>II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</a:rPr>
              <a:t>II</a:t>
            </a:r>
            <a:r>
              <a:rPr lang="en-US" sz="3200" dirty="0" smtClean="0">
                <a:solidFill>
                  <a:prstClr val="black"/>
                </a:solidFill>
              </a:rPr>
              <a:t>    IV II    V  II  VII II   III I   </a:t>
            </a:r>
            <a:r>
              <a:rPr lang="en-US" sz="3200" dirty="0" err="1" smtClean="0">
                <a:solidFill>
                  <a:prstClr val="black"/>
                </a:solidFill>
              </a:rPr>
              <a:t>I</a:t>
            </a:r>
            <a:r>
              <a:rPr lang="en-US" sz="3200" dirty="0" smtClean="0">
                <a:solidFill>
                  <a:prstClr val="black"/>
                </a:solidFill>
              </a:rPr>
              <a:t>   II   IV</a:t>
            </a:r>
            <a:r>
              <a:rPr lang="en-US" sz="3200" dirty="0">
                <a:solidFill>
                  <a:prstClr val="black"/>
                </a:solidFill>
              </a:rPr>
              <a:t>II</a:t>
            </a:r>
            <a:endParaRPr lang="ru-RU" sz="3200" dirty="0" smtClean="0">
              <a:solidFill>
                <a:prstClr val="black"/>
              </a:solidFill>
            </a:endParaRPr>
          </a:p>
          <a:p>
            <a:r>
              <a:rPr lang="en-US" sz="3200" dirty="0" smtClean="0">
                <a:solidFill>
                  <a:prstClr val="black"/>
                </a:solidFill>
              </a:rPr>
              <a:t>H</a:t>
            </a:r>
            <a:r>
              <a:rPr lang="en-US" sz="3200" baseline="-25000" dirty="0" smtClean="0">
                <a:solidFill>
                  <a:prstClr val="black"/>
                </a:solidFill>
              </a:rPr>
              <a:t>2</a:t>
            </a:r>
            <a:r>
              <a:rPr lang="en-US" sz="3200" dirty="0" smtClean="0">
                <a:solidFill>
                  <a:prstClr val="black"/>
                </a:solidFill>
              </a:rPr>
              <a:t>O</a:t>
            </a:r>
            <a:r>
              <a:rPr lang="en-US" sz="3200" dirty="0">
                <a:solidFill>
                  <a:prstClr val="black"/>
                </a:solidFill>
              </a:rPr>
              <a:t>, </a:t>
            </a:r>
            <a:r>
              <a:rPr lang="en-US" sz="3200" dirty="0" err="1">
                <a:solidFill>
                  <a:prstClr val="black"/>
                </a:solidFill>
              </a:rPr>
              <a:t>ZnO</a:t>
            </a:r>
            <a:r>
              <a:rPr lang="en-US" sz="3200" dirty="0">
                <a:solidFill>
                  <a:prstClr val="black"/>
                </a:solidFill>
              </a:rPr>
              <a:t>, MnO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, P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en-US" sz="3200" baseline="-25000" dirty="0">
                <a:solidFill>
                  <a:prstClr val="black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, I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en-US" sz="3200" baseline="-25000" dirty="0">
                <a:solidFill>
                  <a:prstClr val="black"/>
                </a:solidFill>
              </a:rPr>
              <a:t>7</a:t>
            </a:r>
            <a:r>
              <a:rPr lang="en-US" sz="3200" dirty="0">
                <a:solidFill>
                  <a:prstClr val="black"/>
                </a:solidFill>
              </a:rPr>
              <a:t>, PH</a:t>
            </a:r>
            <a:r>
              <a:rPr lang="en-US" sz="3200" baseline="-25000" dirty="0">
                <a:solidFill>
                  <a:prstClr val="black"/>
                </a:solidFill>
              </a:rPr>
              <a:t>3</a:t>
            </a:r>
            <a:r>
              <a:rPr lang="en-US" sz="3200" dirty="0">
                <a:solidFill>
                  <a:prstClr val="black"/>
                </a:solidFill>
              </a:rPr>
              <a:t>, K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r>
              <a:rPr lang="en-US" sz="3200" dirty="0">
                <a:solidFill>
                  <a:prstClr val="black"/>
                </a:solidFill>
              </a:rPr>
              <a:t>O, CO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284984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формул–  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6,5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формул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меньше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     «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2»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3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0768"/>
            <a:ext cx="89545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такое валентность?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обозначается валентность?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каких химических элементов </a:t>
            </a:r>
            <a:endParaRPr lang="ru-RU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постоянная?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записать формулу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вещества, </a:t>
            </a: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зная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валентность химических элементов?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4046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5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792087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           Рефлексия</a:t>
            </a: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5106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плюс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минус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     интересно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62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Отгадайте загадки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Нет ног, но на месте она не стоит,</a:t>
            </a:r>
            <a:br>
              <a:rPr lang="ru-RU" dirty="0"/>
            </a:br>
            <a:r>
              <a:rPr lang="ru-RU" dirty="0"/>
              <a:t>Ложе есть, но не спит,</a:t>
            </a:r>
            <a:br>
              <a:rPr lang="ru-RU" dirty="0"/>
            </a:br>
            <a:r>
              <a:rPr lang="ru-RU" dirty="0"/>
              <a:t>Не котел, но бурлит,</a:t>
            </a:r>
            <a:br>
              <a:rPr lang="ru-RU" dirty="0"/>
            </a:br>
            <a:r>
              <a:rPr lang="ru-RU" dirty="0"/>
              <a:t>Не гроза, но гремит.</a:t>
            </a:r>
            <a:br>
              <a:rPr lang="ru-RU" dirty="0"/>
            </a:br>
            <a:r>
              <a:rPr lang="ru-RU" dirty="0"/>
              <a:t>Нет рта, но она никогда не молчит.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Бегу я как по лесенке,</a:t>
            </a:r>
            <a:br>
              <a:rPr lang="ru-RU" dirty="0"/>
            </a:br>
            <a:r>
              <a:rPr lang="ru-RU" dirty="0"/>
              <a:t>По камушкам звеня,</a:t>
            </a:r>
            <a:br>
              <a:rPr lang="ru-RU" dirty="0"/>
            </a:br>
            <a:r>
              <a:rPr lang="ru-RU" dirty="0"/>
              <a:t>Издалека по песенке</a:t>
            </a:r>
            <a:br>
              <a:rPr lang="ru-RU" dirty="0"/>
            </a:br>
            <a:r>
              <a:rPr lang="ru-RU" dirty="0"/>
              <a:t>Узнаете меня.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dirty="0"/>
              <a:t>Кругом вода, а с питьем беда.</a:t>
            </a:r>
          </a:p>
          <a:p>
            <a:r>
              <a:rPr lang="ru-RU" sz="2600" dirty="0"/>
              <a:t>По городу дождик осенний гулял,</a:t>
            </a:r>
            <a:br>
              <a:rPr lang="ru-RU" sz="2600" dirty="0"/>
            </a:br>
            <a:r>
              <a:rPr lang="ru-RU" sz="2600" dirty="0"/>
              <a:t>Зеркальце дождик свое потерял.</a:t>
            </a:r>
            <a:br>
              <a:rPr lang="ru-RU" sz="2600" dirty="0"/>
            </a:br>
            <a:r>
              <a:rPr lang="ru-RU" sz="2600" dirty="0"/>
              <a:t>Зеркальце то на асфальте </a:t>
            </a:r>
            <a:r>
              <a:rPr lang="ru-RU" sz="2600" dirty="0" smtClean="0"/>
              <a:t>лежит, ветер </a:t>
            </a:r>
            <a:r>
              <a:rPr lang="ru-RU" sz="2600" dirty="0"/>
              <a:t>подует - оно задрожит.</a:t>
            </a:r>
          </a:p>
        </p:txBody>
      </p:sp>
    </p:spTree>
    <p:extLst>
      <p:ext uri="{BB962C8B-B14F-4D97-AF65-F5344CB8AC3E}">
        <p14:creationId xmlns:p14="http://schemas.microsoft.com/office/powerpoint/2010/main" val="2768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gif.com/KARTINKI/voda/voda1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97" y="188640"/>
            <a:ext cx="813690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40466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Река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828" y="328498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Ручеёк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4128" y="315316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Лужа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8406" y="43498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Море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158350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Вода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8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/>
              <a:t>Химическая формула 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1"/>
                </a:solidFill>
              </a:rPr>
              <a:t>Н</a:t>
            </a:r>
            <a:r>
              <a:rPr lang="ru-RU" sz="8800" b="1" baseline="-25000" dirty="0" smtClean="0">
                <a:solidFill>
                  <a:schemeClr val="tx1"/>
                </a:solidFill>
              </a:rPr>
              <a:t>2</a:t>
            </a:r>
            <a:r>
              <a:rPr lang="ru-RU" sz="8800" b="1" dirty="0" smtClean="0">
                <a:solidFill>
                  <a:schemeClr val="tx1"/>
                </a:solidFill>
              </a:rPr>
              <a:t>О</a:t>
            </a:r>
            <a:endParaRPr lang="ru-RU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5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/>
              <a:t>Состав молекулы воды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1556792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prstClr val="black"/>
                </a:solidFill>
              </a:rPr>
              <a:t>Н</a:t>
            </a:r>
            <a:r>
              <a:rPr lang="ru-RU" sz="5400" b="1" baseline="-25000" dirty="0">
                <a:solidFill>
                  <a:prstClr val="black"/>
                </a:solidFill>
              </a:rPr>
              <a:t>2</a:t>
            </a:r>
            <a:r>
              <a:rPr lang="ru-RU" sz="5400" b="1" dirty="0">
                <a:solidFill>
                  <a:prstClr val="black"/>
                </a:solidFill>
              </a:rPr>
              <a:t>О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57106" y="2276872"/>
            <a:ext cx="1296144" cy="151216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9992" y="2276872"/>
            <a:ext cx="1152128" cy="1272044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9592" y="3907018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2 атома водорода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080" y="3604374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prstClr val="black"/>
                </a:solidFill>
              </a:rPr>
              <a:t>1 атом кислорода</a:t>
            </a:r>
            <a:endParaRPr lang="ru-RU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7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124744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prstClr val="black"/>
                </a:solidFill>
              </a:rPr>
              <a:t>Валентность</a:t>
            </a:r>
            <a:endParaRPr lang="ru-RU" sz="80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14096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NH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3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3140967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CH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4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3140968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prstClr val="black"/>
                </a:solidFill>
              </a:rPr>
              <a:t>HCl</a:t>
            </a:r>
            <a:endParaRPr lang="ru-RU" sz="4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1612" y="4725144"/>
            <a:ext cx="1944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H</a:t>
            </a:r>
            <a:r>
              <a:rPr lang="en-US" sz="4400" b="1" baseline="-25000" dirty="0" smtClean="0">
                <a:solidFill>
                  <a:prstClr val="black"/>
                </a:solidFill>
              </a:rPr>
              <a:t>2</a:t>
            </a:r>
            <a:r>
              <a:rPr lang="en-US" sz="4400" b="1" dirty="0" smtClean="0">
                <a:solidFill>
                  <a:prstClr val="black"/>
                </a:solidFill>
              </a:rPr>
              <a:t>O</a:t>
            </a:r>
            <a:endParaRPr lang="ru-RU" sz="4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1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05273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Валентность - это свойства атомов одного химического элемента присоединять определённое число атомов </a:t>
            </a:r>
            <a:r>
              <a:rPr lang="ru-RU" sz="4000" b="1" dirty="0" smtClean="0">
                <a:solidFill>
                  <a:prstClr val="black"/>
                </a:solidFill>
              </a:rPr>
              <a:t>другого химического элемента.</a:t>
            </a:r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prstClr val="black"/>
                </a:solidFill>
              </a:rPr>
              <a:t>-как </a:t>
            </a:r>
            <a:r>
              <a:rPr lang="ru-RU" sz="4400" b="1" dirty="0">
                <a:solidFill>
                  <a:prstClr val="black"/>
                </a:solidFill>
              </a:rPr>
              <a:t>обозначается валентность?</a:t>
            </a:r>
            <a:endParaRPr lang="ru-RU" sz="4400" dirty="0">
              <a:solidFill>
                <a:prstClr val="black"/>
              </a:solidFill>
            </a:endParaRPr>
          </a:p>
          <a:p>
            <a:r>
              <a:rPr lang="ru-RU" sz="4400" b="1" dirty="0">
                <a:solidFill>
                  <a:prstClr val="black"/>
                </a:solidFill>
              </a:rPr>
              <a:t>-какая бывает валентность?</a:t>
            </a:r>
            <a:endParaRPr lang="ru-RU" sz="4400" dirty="0">
              <a:solidFill>
                <a:prstClr val="black"/>
              </a:solidFill>
            </a:endParaRPr>
          </a:p>
          <a:p>
            <a:r>
              <a:rPr lang="ru-RU" sz="4400" b="1" dirty="0">
                <a:solidFill>
                  <a:prstClr val="black"/>
                </a:solidFill>
              </a:rPr>
              <a:t>-назовите химические элементы с постоянной </a:t>
            </a:r>
            <a:r>
              <a:rPr lang="ru-RU" sz="4400" b="1" dirty="0" smtClean="0">
                <a:solidFill>
                  <a:prstClr val="black"/>
                </a:solidFill>
              </a:rPr>
              <a:t>валентностью?</a:t>
            </a:r>
            <a:endParaRPr lang="ru-RU" sz="4400" dirty="0">
              <a:solidFill>
                <a:prstClr val="black"/>
              </a:solidFill>
            </a:endParaRPr>
          </a:p>
          <a:p>
            <a:endParaRPr lang="ru-RU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598130"/>
            <a:ext cx="8568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  <a:ea typeface="Times New Roman" pitchFamily="18" charset="0"/>
                <a:cs typeface="Microsoft New Tai Lue" pitchFamily="34" charset="0"/>
              </a:rPr>
              <a:t>Алгоритм определения валентности.</a:t>
            </a:r>
            <a:endParaRPr lang="ru-RU" sz="3600" dirty="0" smtClean="0">
              <a:solidFill>
                <a:prstClr val="black"/>
              </a:solidFill>
              <a:latin typeface="Arial" pitchFamily="34" charset="0"/>
              <a:cs typeface="Microsoft New Tai Lue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448665"/>
              </p:ext>
            </p:extLst>
          </p:nvPr>
        </p:nvGraphicFramePr>
        <p:xfrm>
          <a:off x="367498" y="1484784"/>
          <a:ext cx="8382170" cy="386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8635540" imgH="3977550" progId="Word.Document.12">
                  <p:embed/>
                </p:oleObj>
              </mc:Choice>
              <mc:Fallback>
                <p:oleObj name="Документ" r:id="rId4" imgW="8635540" imgH="39775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7498" y="1484784"/>
                        <a:ext cx="8382170" cy="386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062238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382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Документ</vt:lpstr>
      <vt:lpstr>Валентность.</vt:lpstr>
      <vt:lpstr>Отгадайте загадки</vt:lpstr>
      <vt:lpstr>Презентация PowerPoint</vt:lpstr>
      <vt:lpstr>Химическая формула воды</vt:lpstr>
      <vt:lpstr>Состав молекулы воды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Валентность</dc:title>
  <dc:creator>Верхнемакеевская СОШ</dc:creator>
  <cp:lastModifiedBy>Верхнемакеевская СОШ</cp:lastModifiedBy>
  <cp:revision>8</cp:revision>
  <dcterms:created xsi:type="dcterms:W3CDTF">2015-01-27T07:07:00Z</dcterms:created>
  <dcterms:modified xsi:type="dcterms:W3CDTF">2020-04-03T05:48:59Z</dcterms:modified>
</cp:coreProperties>
</file>