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</p:sldMasterIdLst>
  <p:notesMasterIdLst>
    <p:notesMasterId r:id="rId28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7" r:id="rId24"/>
    <p:sldId id="268" r:id="rId25"/>
    <p:sldId id="269" r:id="rId26"/>
    <p:sldId id="27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7DF1B-247B-4D66-887E-7F01ECC3A710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06F5F-D7AE-4D03-8C95-70C643DEF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90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9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88915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36368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49804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57161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61220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9244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7758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0162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39563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13017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69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1350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1599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72116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08924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700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06235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9141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1960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34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7218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78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15555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63673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3914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6311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307833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34917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72852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8210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216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51627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09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91799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06046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6304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25883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8060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4896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09583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7787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9898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4914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139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77570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8770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56163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47453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496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73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32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655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94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9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77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675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48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072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16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785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773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830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174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920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1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877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5094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561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5017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0999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6483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883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460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566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197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89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7319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163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9415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521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364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551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394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4152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4289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12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30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7679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7790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920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74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2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0654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7315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71796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24802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1345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9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3576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4691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865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169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8617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0632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9987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01545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1044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03521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8059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395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619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4624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9223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58707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0866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25757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9661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21186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6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660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0437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7254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695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5575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32618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171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0228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1774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3650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6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5731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55576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2598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48400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305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22742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5905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4416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76657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98826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3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682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550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733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938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914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5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352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260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65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3985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58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1155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03.04.2020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7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Валентность.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/>
              <a:t>Урок химии в 8 классе</a:t>
            </a:r>
          </a:p>
          <a:p>
            <a:r>
              <a:rPr lang="ru-RU" b="1" i="1" dirty="0" smtClean="0"/>
              <a:t>МБОУ «</a:t>
            </a:r>
            <a:r>
              <a:rPr lang="ru-RU" b="1" i="1" dirty="0" err="1" smtClean="0"/>
              <a:t>Верхнемакеевская</a:t>
            </a:r>
            <a:r>
              <a:rPr lang="ru-RU" b="1" i="1" dirty="0" smtClean="0"/>
              <a:t> СОШ»</a:t>
            </a:r>
          </a:p>
          <a:p>
            <a:r>
              <a:rPr lang="ru-RU" b="1" i="1" dirty="0" smtClean="0"/>
              <a:t>Учитель химии Соломатина  Т.В.</a:t>
            </a:r>
            <a:endParaRPr lang="ru-RU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60932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                </a:t>
            </a:r>
            <a:r>
              <a:rPr lang="ru-RU" smtClean="0"/>
              <a:t>2018г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06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8864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Самопроверка</a:t>
            </a: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84784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prstClr val="black"/>
                </a:solidFill>
              </a:rPr>
              <a:t>С</a:t>
            </a:r>
            <a:r>
              <a:rPr lang="en-US" sz="3200" dirty="0">
                <a:solidFill>
                  <a:prstClr val="black"/>
                </a:solidFill>
              </a:rPr>
              <a:t>H</a:t>
            </a:r>
            <a:r>
              <a:rPr lang="ru-RU" sz="3200" baseline="-25000" dirty="0">
                <a:solidFill>
                  <a:prstClr val="black"/>
                </a:solidFill>
              </a:rPr>
              <a:t>4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Cl</a:t>
            </a:r>
            <a:r>
              <a:rPr lang="ru-RU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  <a:r>
              <a:rPr lang="ru-RU" sz="3200" baseline="-25000" dirty="0">
                <a:solidFill>
                  <a:prstClr val="black"/>
                </a:solidFill>
              </a:rPr>
              <a:t>7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BaO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SiH</a:t>
            </a:r>
            <a:r>
              <a:rPr lang="ru-RU" sz="3200" baseline="-25000" dirty="0">
                <a:solidFill>
                  <a:prstClr val="black"/>
                </a:solidFill>
              </a:rPr>
              <a:t>4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en-US" sz="3200" dirty="0">
                <a:solidFill>
                  <a:prstClr val="black"/>
                </a:solidFill>
              </a:rPr>
              <a:t>P</a:t>
            </a:r>
            <a:r>
              <a:rPr lang="ru-RU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  <a:r>
              <a:rPr lang="ru-RU" sz="3200" baseline="-25000" dirty="0">
                <a:solidFill>
                  <a:prstClr val="black"/>
                </a:solidFill>
              </a:rPr>
              <a:t>3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en-US" sz="3200" dirty="0">
                <a:solidFill>
                  <a:prstClr val="black"/>
                </a:solidFill>
              </a:rPr>
              <a:t>Na</a:t>
            </a:r>
            <a:r>
              <a:rPr lang="ru-RU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en-US" sz="3200" dirty="0">
                <a:solidFill>
                  <a:prstClr val="black"/>
                </a:solidFill>
              </a:rPr>
              <a:t>Al</a:t>
            </a:r>
            <a:r>
              <a:rPr lang="ru-RU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  <a:r>
              <a:rPr lang="ru-RU" sz="3200" baseline="-25000" dirty="0">
                <a:solidFill>
                  <a:prstClr val="black"/>
                </a:solidFill>
              </a:rPr>
              <a:t>3</a:t>
            </a:r>
            <a:r>
              <a:rPr lang="ru-RU" sz="3200" dirty="0">
                <a:solidFill>
                  <a:prstClr val="black"/>
                </a:solidFill>
              </a:rPr>
              <a:t>, </a:t>
            </a:r>
            <a:r>
              <a:rPr lang="en-US" sz="3200" dirty="0">
                <a:solidFill>
                  <a:prstClr val="black"/>
                </a:solidFill>
              </a:rPr>
              <a:t>Al</a:t>
            </a:r>
            <a:r>
              <a:rPr lang="ru-RU" sz="3200" baseline="-25000" dirty="0">
                <a:solidFill>
                  <a:prstClr val="black"/>
                </a:solidFill>
              </a:rPr>
              <a:t>4</a:t>
            </a:r>
            <a:r>
              <a:rPr lang="en-US" sz="3200" dirty="0">
                <a:solidFill>
                  <a:prstClr val="black"/>
                </a:solidFill>
              </a:rPr>
              <a:t>C</a:t>
            </a:r>
            <a:r>
              <a:rPr lang="ru-RU" sz="3200" baseline="-25000" dirty="0">
                <a:solidFill>
                  <a:prstClr val="black"/>
                </a:solidFill>
              </a:rPr>
              <a:t>3</a:t>
            </a:r>
            <a:endParaRPr lang="ru-RU" sz="3200" dirty="0">
              <a:solidFill>
                <a:prstClr val="black"/>
              </a:solidFill>
            </a:endParaRPr>
          </a:p>
          <a:p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3284984"/>
            <a:ext cx="5832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формул–   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5»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формул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4»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6,5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формул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меньше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 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2»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88640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>
                <a:solidFill>
                  <a:prstClr val="black"/>
                </a:solidFill>
              </a:rPr>
              <a:t>Алгоритм определения формул по валентности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613012"/>
              </p:ext>
            </p:extLst>
          </p:nvPr>
        </p:nvGraphicFramePr>
        <p:xfrm>
          <a:off x="107504" y="836711"/>
          <a:ext cx="8928992" cy="5702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7"/>
                <a:gridCol w="7344816"/>
                <a:gridCol w="1152129"/>
              </a:tblGrid>
              <a:tr h="648073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Последовательность действий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Порядок действий</a:t>
                      </a:r>
                      <a:endParaRPr lang="ru-RU" dirty="0"/>
                    </a:p>
                  </a:txBody>
                  <a:tcPr/>
                </a:tc>
              </a:tr>
              <a:tr h="6959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Запишите в данной формуле знак фосфора на первое место, а кислорода- на второе.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P O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6959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Над знаком элемента поставьте его валентность римскими цифрами.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101196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Найдите наименьшее кратное единиц валентности. Наименьшее общее кратное число, которое делится без остатка валентность обоих элементов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Запишите его арабской цифрой сверху между элементами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V 10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 O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48465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Поделите наименьшее кратное на валентность фосфора. Вы найдете индекс, который пишется справа, внизу элемента арабскими цифрами.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16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V 10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 O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48465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Найдите индекс элемента кислорода, поделив наименьшее общее кратное на валентность кислорода. Запишите его.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US" sz="16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V 10</a:t>
                      </a: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 O</a:t>
                      </a:r>
                      <a:r>
                        <a:rPr kumimoji="0" lang="en-US" sz="1600" b="1" i="0" u="none" strike="noStrike" kern="12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48465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Проверьте правильность составления формулы заданного соединения, перемножив индекс на валентность соответствующих элементов.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534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8864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Самопроверка</a:t>
            </a: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48478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</a:rPr>
              <a:t>I   II    </a:t>
            </a:r>
            <a:r>
              <a:rPr lang="en-US" sz="3200" dirty="0" err="1" smtClean="0">
                <a:solidFill>
                  <a:prstClr val="black"/>
                </a:solidFill>
              </a:rPr>
              <a:t>II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</a:rPr>
              <a:t>II</a:t>
            </a:r>
            <a:r>
              <a:rPr lang="en-US" sz="3200" dirty="0" smtClean="0">
                <a:solidFill>
                  <a:prstClr val="black"/>
                </a:solidFill>
              </a:rPr>
              <a:t>    IV II    V  II  VII II   III I   </a:t>
            </a:r>
            <a:r>
              <a:rPr lang="en-US" sz="3200" dirty="0" err="1" smtClean="0">
                <a:solidFill>
                  <a:prstClr val="black"/>
                </a:solidFill>
              </a:rPr>
              <a:t>I</a:t>
            </a:r>
            <a:r>
              <a:rPr lang="en-US" sz="3200" dirty="0" smtClean="0">
                <a:solidFill>
                  <a:prstClr val="black"/>
                </a:solidFill>
              </a:rPr>
              <a:t>   II   IV</a:t>
            </a:r>
            <a:r>
              <a:rPr lang="en-US" sz="3200" dirty="0">
                <a:solidFill>
                  <a:prstClr val="black"/>
                </a:solidFill>
              </a:rPr>
              <a:t>II</a:t>
            </a:r>
            <a:endParaRPr lang="ru-RU" sz="3200" dirty="0" smtClean="0">
              <a:solidFill>
                <a:prstClr val="black"/>
              </a:solidFill>
            </a:endParaRPr>
          </a:p>
          <a:p>
            <a:r>
              <a:rPr lang="en-US" sz="3200" dirty="0" smtClean="0">
                <a:solidFill>
                  <a:prstClr val="black"/>
                </a:solidFill>
              </a:rPr>
              <a:t>H</a:t>
            </a:r>
            <a:r>
              <a:rPr lang="en-US" sz="3200" baseline="-25000" dirty="0" smtClean="0">
                <a:solidFill>
                  <a:prstClr val="black"/>
                </a:solidFill>
              </a:rPr>
              <a:t>2</a:t>
            </a:r>
            <a:r>
              <a:rPr lang="en-US" sz="3200" dirty="0" smtClean="0">
                <a:solidFill>
                  <a:prstClr val="black"/>
                </a:solidFill>
              </a:rPr>
              <a:t>O</a:t>
            </a:r>
            <a:r>
              <a:rPr lang="en-US" sz="3200" dirty="0">
                <a:solidFill>
                  <a:prstClr val="black"/>
                </a:solidFill>
              </a:rPr>
              <a:t>, </a:t>
            </a:r>
            <a:r>
              <a:rPr lang="en-US" sz="3200" dirty="0" err="1">
                <a:solidFill>
                  <a:prstClr val="black"/>
                </a:solidFill>
              </a:rPr>
              <a:t>ZnO</a:t>
            </a:r>
            <a:r>
              <a:rPr lang="en-US" sz="3200" dirty="0">
                <a:solidFill>
                  <a:prstClr val="black"/>
                </a:solidFill>
              </a:rPr>
              <a:t>, MnO</a:t>
            </a:r>
            <a:r>
              <a:rPr lang="en-US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, P</a:t>
            </a:r>
            <a:r>
              <a:rPr lang="en-US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  <a:r>
              <a:rPr lang="en-US" sz="3200" baseline="-25000" dirty="0">
                <a:solidFill>
                  <a:prstClr val="black"/>
                </a:solidFill>
              </a:rPr>
              <a:t>5</a:t>
            </a:r>
            <a:r>
              <a:rPr lang="en-US" sz="3200" dirty="0">
                <a:solidFill>
                  <a:prstClr val="black"/>
                </a:solidFill>
              </a:rPr>
              <a:t>, I</a:t>
            </a:r>
            <a:r>
              <a:rPr lang="en-US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</a:t>
            </a:r>
            <a:r>
              <a:rPr lang="en-US" sz="3200" baseline="-25000" dirty="0">
                <a:solidFill>
                  <a:prstClr val="black"/>
                </a:solidFill>
              </a:rPr>
              <a:t>7</a:t>
            </a:r>
            <a:r>
              <a:rPr lang="en-US" sz="3200" dirty="0">
                <a:solidFill>
                  <a:prstClr val="black"/>
                </a:solidFill>
              </a:rPr>
              <a:t>, PH</a:t>
            </a:r>
            <a:r>
              <a:rPr lang="en-US" sz="3200" baseline="-25000" dirty="0">
                <a:solidFill>
                  <a:prstClr val="black"/>
                </a:solidFill>
              </a:rPr>
              <a:t>3</a:t>
            </a:r>
            <a:r>
              <a:rPr lang="en-US" sz="3200" dirty="0">
                <a:solidFill>
                  <a:prstClr val="black"/>
                </a:solidFill>
              </a:rPr>
              <a:t>, K</a:t>
            </a:r>
            <a:r>
              <a:rPr lang="en-US" sz="3200" baseline="-25000" dirty="0">
                <a:solidFill>
                  <a:prstClr val="black"/>
                </a:solidFill>
              </a:rPr>
              <a:t>2</a:t>
            </a:r>
            <a:r>
              <a:rPr lang="en-US" sz="3200" dirty="0">
                <a:solidFill>
                  <a:prstClr val="black"/>
                </a:solidFill>
              </a:rPr>
              <a:t>O, CO</a:t>
            </a:r>
            <a:r>
              <a:rPr lang="en-US" sz="3200" baseline="-25000" dirty="0">
                <a:solidFill>
                  <a:prstClr val="black"/>
                </a:solidFill>
              </a:rPr>
              <a:t>2</a:t>
            </a:r>
            <a:endParaRPr lang="ru-RU" sz="3200" dirty="0">
              <a:solidFill>
                <a:prstClr val="black"/>
              </a:solidFill>
            </a:endParaRPr>
          </a:p>
          <a:p>
            <a:endParaRPr lang="ru-RU" sz="32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3284984"/>
            <a:ext cx="5832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формул–   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5»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формул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4»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6,5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формул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меньше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     «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2»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3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340768"/>
            <a:ext cx="89545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Что такое валентность?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 обозначается валентность?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каких химических элементов </a:t>
            </a:r>
            <a:endParaRPr lang="ru-RU" sz="3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она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постоянная?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Как записать формулу </a:t>
            </a:r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вещества, </a:t>
            </a:r>
          </a:p>
          <a:p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зная 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валентность химических элементов?</a:t>
            </a:r>
            <a:endParaRPr lang="ru-RU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40466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3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59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2657"/>
            <a:ext cx="7772400" cy="792087"/>
          </a:xfrm>
        </p:spPr>
        <p:txBody>
          <a:bodyPr>
            <a:noAutofit/>
          </a:bodyPr>
          <a:lstStyle/>
          <a:p>
            <a:r>
              <a:rPr lang="ru-RU" sz="4000" dirty="0" smtClean="0"/>
              <a:t>                    Рефлексия</a:t>
            </a: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95106"/>
              </p:ext>
            </p:extLst>
          </p:nvPr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плюс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минус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        интересно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62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Отгадайте загадки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Нет ног, но на месте она не стоит,</a:t>
            </a:r>
            <a:br>
              <a:rPr lang="ru-RU" dirty="0"/>
            </a:br>
            <a:r>
              <a:rPr lang="ru-RU" dirty="0"/>
              <a:t>Ложе есть, но не спит,</a:t>
            </a:r>
            <a:br>
              <a:rPr lang="ru-RU" dirty="0"/>
            </a:br>
            <a:r>
              <a:rPr lang="ru-RU" dirty="0"/>
              <a:t>Не котел, но бурлит,</a:t>
            </a:r>
            <a:br>
              <a:rPr lang="ru-RU" dirty="0"/>
            </a:br>
            <a:r>
              <a:rPr lang="ru-RU" dirty="0"/>
              <a:t>Не гроза, но гремит.</a:t>
            </a:r>
            <a:br>
              <a:rPr lang="ru-RU" dirty="0"/>
            </a:br>
            <a:r>
              <a:rPr lang="ru-RU" dirty="0"/>
              <a:t>Нет рта, но она никогда не молчит.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Бегу я как по лесенке,</a:t>
            </a:r>
            <a:br>
              <a:rPr lang="ru-RU" dirty="0"/>
            </a:br>
            <a:r>
              <a:rPr lang="ru-RU" dirty="0"/>
              <a:t>По камушкам звеня,</a:t>
            </a:r>
            <a:br>
              <a:rPr lang="ru-RU" dirty="0"/>
            </a:br>
            <a:r>
              <a:rPr lang="ru-RU" dirty="0"/>
              <a:t>Издалека по песенке</a:t>
            </a:r>
            <a:br>
              <a:rPr lang="ru-RU" dirty="0"/>
            </a:br>
            <a:r>
              <a:rPr lang="ru-RU" dirty="0"/>
              <a:t>Узнаете меня.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600" dirty="0"/>
              <a:t>Кругом вода, а с питьем беда.</a:t>
            </a:r>
          </a:p>
          <a:p>
            <a:r>
              <a:rPr lang="ru-RU" sz="2600" dirty="0"/>
              <a:t>По городу дождик осенний гулял,</a:t>
            </a:r>
            <a:br>
              <a:rPr lang="ru-RU" sz="2600" dirty="0"/>
            </a:br>
            <a:r>
              <a:rPr lang="ru-RU" sz="2600" dirty="0"/>
              <a:t>Зеркальце дождик свое потерял.</a:t>
            </a:r>
            <a:br>
              <a:rPr lang="ru-RU" sz="2600" dirty="0"/>
            </a:br>
            <a:r>
              <a:rPr lang="ru-RU" sz="2600" dirty="0"/>
              <a:t>Зеркальце то на асфальте </a:t>
            </a:r>
            <a:r>
              <a:rPr lang="ru-RU" sz="2600" dirty="0" smtClean="0"/>
              <a:t>лежит, ветер </a:t>
            </a:r>
            <a:r>
              <a:rPr lang="ru-RU" sz="2600" dirty="0"/>
              <a:t>подует - оно задрожит.</a:t>
            </a:r>
          </a:p>
        </p:txBody>
      </p:sp>
    </p:spTree>
    <p:extLst>
      <p:ext uri="{BB962C8B-B14F-4D97-AF65-F5344CB8AC3E}">
        <p14:creationId xmlns:p14="http://schemas.microsoft.com/office/powerpoint/2010/main" val="27680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irgif.com/KARTINKI/voda/voda1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97" y="188640"/>
            <a:ext cx="813690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40466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FF00"/>
                </a:solidFill>
              </a:rPr>
              <a:t>Река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7828" y="3284984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Ручеёк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4128" y="315316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Лужа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18406" y="434980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FF00"/>
                </a:solidFill>
              </a:rPr>
              <a:t>Море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1583502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FF00"/>
                </a:solidFill>
              </a:rPr>
              <a:t>Вода</a:t>
            </a:r>
            <a:endParaRPr lang="ru-RU" sz="9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68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ru-RU" dirty="0" smtClean="0"/>
              <a:t>Химическая формула воды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>
            <a:normAutofit/>
          </a:bodyPr>
          <a:lstStyle/>
          <a:p>
            <a:r>
              <a:rPr lang="ru-RU" sz="8800" b="1" dirty="0" smtClean="0">
                <a:solidFill>
                  <a:schemeClr val="tx1"/>
                </a:solidFill>
              </a:rPr>
              <a:t>Н</a:t>
            </a:r>
            <a:r>
              <a:rPr lang="ru-RU" sz="8800" b="1" baseline="-25000" dirty="0" smtClean="0">
                <a:solidFill>
                  <a:schemeClr val="tx1"/>
                </a:solidFill>
              </a:rPr>
              <a:t>2</a:t>
            </a:r>
            <a:r>
              <a:rPr lang="ru-RU" sz="8800" b="1" dirty="0" smtClean="0">
                <a:solidFill>
                  <a:schemeClr val="tx1"/>
                </a:solidFill>
              </a:rPr>
              <a:t>О</a:t>
            </a:r>
            <a:endParaRPr lang="ru-RU" sz="8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159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ru-RU" dirty="0" smtClean="0"/>
              <a:t>Состав молекулы воды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411760" y="1556792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prstClr val="black"/>
                </a:solidFill>
              </a:rPr>
              <a:t>Н</a:t>
            </a:r>
            <a:r>
              <a:rPr lang="ru-RU" sz="5400" b="1" baseline="-25000" dirty="0">
                <a:solidFill>
                  <a:prstClr val="black"/>
                </a:solidFill>
              </a:rPr>
              <a:t>2</a:t>
            </a:r>
            <a:r>
              <a:rPr lang="ru-RU" sz="5400" b="1" dirty="0">
                <a:solidFill>
                  <a:prstClr val="black"/>
                </a:solidFill>
              </a:rPr>
              <a:t>О</a:t>
            </a: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657106" y="2276872"/>
            <a:ext cx="1296144" cy="1512168"/>
          </a:xfrm>
          <a:prstGeom prst="straightConnector1">
            <a:avLst/>
          </a:prstGeom>
          <a:ln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499992" y="2276872"/>
            <a:ext cx="1152128" cy="1272044"/>
          </a:xfrm>
          <a:prstGeom prst="straightConnector1">
            <a:avLst/>
          </a:prstGeom>
          <a:ln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99592" y="3907018"/>
            <a:ext cx="36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prstClr val="black"/>
                </a:solidFill>
              </a:rPr>
              <a:t>2 атома водорода</a:t>
            </a:r>
            <a:endParaRPr lang="ru-RU" sz="48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604374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prstClr val="black"/>
                </a:solidFill>
              </a:rPr>
              <a:t>1 атом кислорода</a:t>
            </a:r>
            <a:endParaRPr lang="ru-RU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7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124744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prstClr val="black"/>
                </a:solidFill>
              </a:rPr>
              <a:t>Валентность</a:t>
            </a:r>
            <a:endParaRPr lang="ru-RU" sz="80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140968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prstClr val="black"/>
                </a:solidFill>
              </a:rPr>
              <a:t>NH</a:t>
            </a:r>
            <a:r>
              <a:rPr lang="en-US" sz="4400" b="1" baseline="-25000" dirty="0" smtClean="0">
                <a:solidFill>
                  <a:prstClr val="black"/>
                </a:solidFill>
              </a:rPr>
              <a:t>3</a:t>
            </a:r>
            <a:endParaRPr lang="ru-RU" sz="4400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9832" y="3140967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prstClr val="black"/>
                </a:solidFill>
              </a:rPr>
              <a:t>CH</a:t>
            </a:r>
            <a:r>
              <a:rPr lang="en-US" sz="4400" b="1" baseline="-25000" dirty="0" smtClean="0">
                <a:solidFill>
                  <a:prstClr val="black"/>
                </a:solidFill>
              </a:rPr>
              <a:t>4</a:t>
            </a:r>
            <a:endParaRPr lang="ru-RU" sz="44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80112" y="3140968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prstClr val="black"/>
                </a:solidFill>
              </a:rPr>
              <a:t>HCl</a:t>
            </a:r>
            <a:endParaRPr lang="ru-RU" sz="4400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1612" y="4725144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prstClr val="black"/>
                </a:solidFill>
              </a:rPr>
              <a:t>H</a:t>
            </a:r>
            <a:r>
              <a:rPr lang="en-US" sz="4400" b="1" baseline="-25000" dirty="0" smtClean="0">
                <a:solidFill>
                  <a:prstClr val="black"/>
                </a:solidFill>
              </a:rPr>
              <a:t>2</a:t>
            </a:r>
            <a:r>
              <a:rPr lang="en-US" sz="4400" b="1" dirty="0" smtClean="0">
                <a:solidFill>
                  <a:prstClr val="black"/>
                </a:solidFill>
              </a:rPr>
              <a:t>O</a:t>
            </a:r>
            <a:endParaRPr lang="ru-RU" sz="4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1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052736"/>
            <a:ext cx="64807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</a:rPr>
              <a:t>Валентность - это свойства атомов одного химического элемента присоединять определённое число атомов </a:t>
            </a:r>
            <a:r>
              <a:rPr lang="ru-RU" sz="4000" b="1" dirty="0" smtClean="0">
                <a:solidFill>
                  <a:prstClr val="black"/>
                </a:solidFill>
              </a:rPr>
              <a:t>другого химического элемента.</a:t>
            </a:r>
            <a:endParaRPr lang="ru-RU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57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prstClr val="black"/>
                </a:solidFill>
              </a:rPr>
              <a:t>-как </a:t>
            </a:r>
            <a:r>
              <a:rPr lang="ru-RU" sz="4400" b="1" dirty="0">
                <a:solidFill>
                  <a:prstClr val="black"/>
                </a:solidFill>
              </a:rPr>
              <a:t>обозначается валентность?</a:t>
            </a:r>
            <a:endParaRPr lang="ru-RU" sz="4400" dirty="0">
              <a:solidFill>
                <a:prstClr val="black"/>
              </a:solidFill>
            </a:endParaRPr>
          </a:p>
          <a:p>
            <a:r>
              <a:rPr lang="ru-RU" sz="4400" b="1" dirty="0">
                <a:solidFill>
                  <a:prstClr val="black"/>
                </a:solidFill>
              </a:rPr>
              <a:t>-какая бывает валентность?</a:t>
            </a:r>
            <a:endParaRPr lang="ru-RU" sz="4400" dirty="0">
              <a:solidFill>
                <a:prstClr val="black"/>
              </a:solidFill>
            </a:endParaRPr>
          </a:p>
          <a:p>
            <a:r>
              <a:rPr lang="ru-RU" sz="4400" b="1" dirty="0">
                <a:solidFill>
                  <a:prstClr val="black"/>
                </a:solidFill>
              </a:rPr>
              <a:t>-назовите химические элементы с постоянной </a:t>
            </a:r>
            <a:r>
              <a:rPr lang="ru-RU" sz="4400" b="1" dirty="0" smtClean="0">
                <a:solidFill>
                  <a:prstClr val="black"/>
                </a:solidFill>
              </a:rPr>
              <a:t>валентностью?</a:t>
            </a:r>
            <a:endParaRPr lang="ru-RU" sz="4400" dirty="0">
              <a:solidFill>
                <a:prstClr val="black"/>
              </a:solidFill>
            </a:endParaRPr>
          </a:p>
          <a:p>
            <a:endParaRPr lang="ru-RU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5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598130"/>
            <a:ext cx="85689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0000"/>
                </a:solidFill>
                <a:ea typeface="Times New Roman" pitchFamily="18" charset="0"/>
                <a:cs typeface="Microsoft New Tai Lue" pitchFamily="34" charset="0"/>
              </a:rPr>
              <a:t>Алгоритм определения валентности.</a:t>
            </a:r>
            <a:endParaRPr lang="ru-RU" sz="3600" dirty="0" smtClean="0">
              <a:solidFill>
                <a:prstClr val="black"/>
              </a:solidFill>
              <a:latin typeface="Arial" pitchFamily="34" charset="0"/>
              <a:cs typeface="Microsoft New Tai Lue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448665"/>
              </p:ext>
            </p:extLst>
          </p:nvPr>
        </p:nvGraphicFramePr>
        <p:xfrm>
          <a:off x="367498" y="1484784"/>
          <a:ext cx="8382170" cy="3861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" r:id="rId4" imgW="8635540" imgH="3977550" progId="Word.Document.12">
                  <p:embed/>
                </p:oleObj>
              </mc:Choice>
              <mc:Fallback>
                <p:oleObj name="Документ" r:id="rId4" imgW="8635540" imgH="39775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7498" y="1484784"/>
                        <a:ext cx="8382170" cy="3861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0622385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382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8" baseType="lpstr"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10_Тема Office</vt:lpstr>
      <vt:lpstr>11_Тема Office</vt:lpstr>
      <vt:lpstr>12_Тема Office</vt:lpstr>
      <vt:lpstr>13_Тема Office</vt:lpstr>
      <vt:lpstr>Документ</vt:lpstr>
      <vt:lpstr>Валентность.</vt:lpstr>
      <vt:lpstr>Отгадайте загадки</vt:lpstr>
      <vt:lpstr>Презентация PowerPoint</vt:lpstr>
      <vt:lpstr>Химическая формула воды</vt:lpstr>
      <vt:lpstr>Состав молекулы воды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Валентность</dc:title>
  <dc:creator>Верхнемакеевская СОШ</dc:creator>
  <cp:lastModifiedBy>Верхнемакеевская СОШ</cp:lastModifiedBy>
  <cp:revision>8</cp:revision>
  <dcterms:created xsi:type="dcterms:W3CDTF">2015-01-27T07:07:00Z</dcterms:created>
  <dcterms:modified xsi:type="dcterms:W3CDTF">2020-04-03T05:48:59Z</dcterms:modified>
</cp:coreProperties>
</file>